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83" r:id="rId15"/>
    <p:sldId id="382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0" r:id="rId29"/>
    <p:sldId id="283" r:id="rId30"/>
    <p:sldId id="284" r:id="rId31"/>
    <p:sldId id="285" r:id="rId32"/>
    <p:sldId id="286" r:id="rId33"/>
    <p:sldId id="287" r:id="rId34"/>
    <p:sldId id="292" r:id="rId35"/>
    <p:sldId id="360" r:id="rId36"/>
    <p:sldId id="288" r:id="rId37"/>
    <p:sldId id="362" r:id="rId38"/>
    <p:sldId id="361" r:id="rId39"/>
    <p:sldId id="363" r:id="rId40"/>
    <p:sldId id="290" r:id="rId41"/>
    <p:sldId id="291" r:id="rId42"/>
    <p:sldId id="365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50" r:id="rId67"/>
    <p:sldId id="351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45" r:id="rId102"/>
    <p:sldId id="348" r:id="rId103"/>
    <p:sldId id="368" r:id="rId104"/>
    <p:sldId id="366" r:id="rId105"/>
    <p:sldId id="367" r:id="rId106"/>
    <p:sldId id="359" r:id="rId107"/>
    <p:sldId id="346" r:id="rId108"/>
    <p:sldId id="347" r:id="rId109"/>
    <p:sldId id="384" r:id="rId110"/>
    <p:sldId id="369" r:id="rId111"/>
    <p:sldId id="370" r:id="rId112"/>
    <p:sldId id="371" r:id="rId113"/>
    <p:sldId id="373" r:id="rId114"/>
    <p:sldId id="372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492"/>
    <a:srgbClr val="E6E6E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83" d="100"/>
          <a:sy n="83" d="100"/>
        </p:scale>
        <p:origin x="8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 userDrawn="1"/>
        </p:nvSpPr>
        <p:spPr>
          <a:xfrm>
            <a:off x="0" y="0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0830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6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34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6799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70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83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13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55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7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962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16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90832" y="8593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차례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790832" y="2469165"/>
            <a:ext cx="6172200" cy="354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1.</a:t>
            </a:r>
          </a:p>
          <a:p>
            <a:pPr lvl="0"/>
            <a:r>
              <a:rPr lang="en-US" altLang="ko-KR" dirty="0"/>
              <a:t>2.</a:t>
            </a:r>
          </a:p>
          <a:p>
            <a:pPr lvl="0"/>
            <a:r>
              <a:rPr lang="en-US" altLang="ko-KR" dirty="0"/>
              <a:t>3.</a:t>
            </a:r>
          </a:p>
          <a:p>
            <a:pPr lvl="0"/>
            <a:r>
              <a:rPr lang="en-US" altLang="ko-KR" dirty="0"/>
              <a:t>4.</a:t>
            </a:r>
          </a:p>
          <a:p>
            <a:pPr lvl="0"/>
            <a:r>
              <a:rPr lang="en-US" altLang="ko-KR" dirty="0"/>
              <a:t>5.</a:t>
            </a:r>
          </a:p>
          <a:p>
            <a:pPr lvl="0"/>
            <a:r>
              <a:rPr lang="en-US" altLang="ko-KR" dirty="0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990250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558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56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605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455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1148" y="-72454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120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61148" y="221552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부 제목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558285" y="2965621"/>
            <a:ext cx="4596885" cy="129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5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12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65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4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141" y="20955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1725" y="201857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30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7BAC0F-D104-4962-BBB6-5B8E8613929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1B365D-10C2-430F-ADDC-45BC48E3C3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0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24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3A9D1-D30E-4957-9AEC-C6E8721C8F67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FED3E-E43B-4B98-9BDA-67F7D1C754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308918" y="704335"/>
            <a:ext cx="9134007" cy="35095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b="1" dirty="0">
                <a:solidFill>
                  <a:schemeClr val="bg1"/>
                </a:solidFill>
              </a:rPr>
              <a:t>SPRING BOOT </a:t>
            </a:r>
            <a:r>
              <a:rPr lang="ko-KR" altLang="en-US" b="1" dirty="0" err="1">
                <a:solidFill>
                  <a:schemeClr val="bg1"/>
                </a:solidFill>
              </a:rPr>
              <a:t>학원관리</a:t>
            </a:r>
            <a:r>
              <a:rPr lang="ko-KR" altLang="en-US" b="1" dirty="0">
                <a:solidFill>
                  <a:schemeClr val="bg1"/>
                </a:solidFill>
              </a:rPr>
              <a:t> 웹 포트폴리오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04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동작 과정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178"/>
            <a:ext cx="12192000" cy="49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374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교육과정 삭제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404" y="1442156"/>
            <a:ext cx="4352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20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559104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educationCourseController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669169"/>
            <a:ext cx="7559823" cy="4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200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600" y="1382604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educationCourseController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256307"/>
            <a:ext cx="7316177" cy="50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353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915" y="943602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educationCourseService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61" y="2903712"/>
            <a:ext cx="8648700" cy="37947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961" y="852940"/>
            <a:ext cx="86487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220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340" y="1242011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EducationRepository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17" y="3661639"/>
            <a:ext cx="4525702" cy="2858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17" y="909417"/>
            <a:ext cx="4525702" cy="21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63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수강 신청 후  나의 교육정보 화면이동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045" y="917792"/>
            <a:ext cx="4267200" cy="1171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133" y="2290467"/>
            <a:ext cx="5840059" cy="40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929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교육 리스트 수강 취소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134248"/>
            <a:ext cx="7536625" cy="527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058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86492"/>
                </a:solidFill>
              </a:rPr>
              <a:t>수강취소</a:t>
            </a:r>
            <a:r>
              <a:rPr lang="ko-KR" altLang="en-US" sz="1400" dirty="0">
                <a:solidFill>
                  <a:srgbClr val="086492"/>
                </a:solidFill>
              </a:rPr>
              <a:t> </a:t>
            </a:r>
            <a:r>
              <a:rPr lang="en-US" altLang="ko-KR" sz="1400" dirty="0">
                <a:solidFill>
                  <a:srgbClr val="086492"/>
                </a:solidFill>
              </a:rPr>
              <a:t>confirm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73" y="3841397"/>
            <a:ext cx="4333875" cy="1162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533" y="1826745"/>
            <a:ext cx="43338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38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educationCourseController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F7971C-F6C0-A9EB-2265-AF16FB0D3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354" y="1134248"/>
            <a:ext cx="8417069" cy="16176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ECC27B-3097-8918-ED06-9061B306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354" y="2853263"/>
            <a:ext cx="7839075" cy="2371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79C4C4-6209-DD22-30B5-009B0640CCA4}"/>
              </a:ext>
            </a:extLst>
          </p:cNvPr>
          <p:cNvSpPr txBox="1"/>
          <p:nvPr/>
        </p:nvSpPr>
        <p:spPr>
          <a:xfrm>
            <a:off x="308577" y="2861669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educationCourseService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2DF435-A838-E304-6123-40E3814F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354" y="5561943"/>
            <a:ext cx="3743325" cy="1133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B2B8AE-D05C-F93B-A6E7-35D9C98C0281}"/>
              </a:ext>
            </a:extLst>
          </p:cNvPr>
          <p:cNvSpPr txBox="1"/>
          <p:nvPr/>
        </p:nvSpPr>
        <p:spPr>
          <a:xfrm>
            <a:off x="308577" y="5659413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educationCourseRepository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816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관리자 권한의 회원관리 </a:t>
            </a:r>
            <a:r>
              <a:rPr lang="en-US" altLang="ko-KR" sz="1400" dirty="0" err="1">
                <a:solidFill>
                  <a:srgbClr val="086492"/>
                </a:solidFill>
              </a:rPr>
              <a:t>memberList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82" y="2280355"/>
            <a:ext cx="10789236" cy="41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04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동작 과정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9928" y="1608592"/>
            <a:ext cx="1136249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1. client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로 요청을 </a:t>
            </a:r>
            <a:r>
              <a:rPr lang="ko-KR" altLang="en-US" b="0" dirty="0" err="1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보낼때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interceptor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 err="1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rq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객체 불러오기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err="1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로그인이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필요한 요청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관리자 권한이 필요한 요청에 대해 먼저 작동합니다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2. interceptor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를 거쳐 도달한 요청은 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controller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접수되어 실행되거나 </a:t>
            </a:r>
            <a:r>
              <a:rPr lang="en-US" altLang="ko-KR" b="0" dirty="0" err="1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jsp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파일에 필요한 정보를 전달합니다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3. controller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요청한 데이터는 내부 코드를 숨기기 위해 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단에서 </a:t>
            </a:r>
            <a:r>
              <a:rPr lang="en-US" altLang="ko-KR" b="0" dirty="0" err="1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ResultData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형식으로 전달됩니다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4. service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필요한 데이터는 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repository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로 요청을 보내어 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repository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만 데이터베이스에 접근할 수 있도록 합니다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5. repository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 err="1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myBatis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를 사용해 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XML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파일과 </a:t>
            </a:r>
            <a:r>
              <a:rPr lang="ko-KR" altLang="en-US" b="0" dirty="0" err="1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맵핑되어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값을 주고 받습니다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6.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계층간 데이터 교환은 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VO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b="0" dirty="0" err="1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lombok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을 사용한 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getter, setter, </a:t>
            </a:r>
            <a:r>
              <a:rPr lang="ko-KR" altLang="en-US" b="0" dirty="0" err="1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생성자를</a:t>
            </a:r>
            <a:r>
              <a:rPr lang="ko-KR" altLang="en-US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 만들어줍니다</a:t>
            </a:r>
            <a:r>
              <a:rPr lang="en-US" altLang="ko-KR" b="0" dirty="0">
                <a:solidFill>
                  <a:srgbClr val="086492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04087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회원 이름 검색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체크박스 선택 삭제 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77" y="2143831"/>
            <a:ext cx="111728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402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회원 삭제 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75" y="945444"/>
            <a:ext cx="4286250" cy="1219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75" y="2853267"/>
            <a:ext cx="42862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462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928" y="1585803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Check box </a:t>
            </a:r>
            <a:r>
              <a:rPr lang="ko-KR" altLang="en-US" sz="1400" dirty="0">
                <a:solidFill>
                  <a:srgbClr val="086492"/>
                </a:solidFill>
              </a:rPr>
              <a:t>전체 체크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296" y="1288136"/>
            <a:ext cx="5629275" cy="20859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85" y="4056768"/>
            <a:ext cx="6528682" cy="20137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5562" y="43346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회원 탈퇴 </a:t>
            </a:r>
            <a:r>
              <a:rPr lang="en-US" altLang="ko-KR" sz="1400" dirty="0">
                <a:solidFill>
                  <a:srgbClr val="086492"/>
                </a:solidFill>
              </a:rPr>
              <a:t>script</a:t>
            </a:r>
            <a:r>
              <a:rPr lang="ko-KR" altLang="en-US" sz="1400" dirty="0">
                <a:solidFill>
                  <a:srgbClr val="086492"/>
                </a:solidFill>
              </a:rPr>
              <a:t> 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044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05" y="1288136"/>
            <a:ext cx="72771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00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599" y="2175620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1" y="2012489"/>
            <a:ext cx="8240889" cy="9418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09" y="3618264"/>
            <a:ext cx="5847442" cy="26922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116" y="4266319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462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86492"/>
                </a:solidFill>
              </a:rPr>
              <a:t>인터셉터</a:t>
            </a:r>
            <a:r>
              <a:rPr lang="ko-KR" altLang="en-US" sz="1400" dirty="0">
                <a:solidFill>
                  <a:srgbClr val="086492"/>
                </a:solidFill>
              </a:rPr>
              <a:t> 적용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28" y="967891"/>
            <a:ext cx="44100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43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bg1"/>
                </a:solidFill>
              </a:rPr>
              <a:t>06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추가 될 기능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8101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네이버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카카오 등 로그인 </a:t>
            </a:r>
            <a:r>
              <a:rPr lang="en-US" altLang="ko-KR" sz="1400" dirty="0">
                <a:solidFill>
                  <a:srgbClr val="086492"/>
                </a:solidFill>
              </a:rPr>
              <a:t>API </a:t>
            </a:r>
            <a:r>
              <a:rPr lang="ko-KR" altLang="en-US" sz="1400" dirty="0">
                <a:solidFill>
                  <a:srgbClr val="086492"/>
                </a:solidFill>
              </a:rPr>
              <a:t>사용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28" name="Picture 4" descr="Django로 카카오 소셜 로그인을 해보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42" y="1442025"/>
            <a:ext cx="4766380" cy="426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6631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교육 내역 표 작성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 err="1">
                <a:solidFill>
                  <a:srgbClr val="086492"/>
                </a:solidFill>
              </a:rPr>
              <a:t>출력기능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2050" name="Picture 2" descr="비행경력증명서 영문번역 및 증명서 발급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619" y="1288136"/>
            <a:ext cx="76200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894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갤러리 게시판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3074" name="Picture 2" descr="워드프레스 게시판 망보드 갤러리 스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30" y="1227536"/>
            <a:ext cx="6888691" cy="516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71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bg1"/>
                </a:solidFill>
              </a:rPr>
              <a:t>05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DB </a:t>
            </a:r>
            <a:r>
              <a:rPr lang="ko-KR" altLang="en-US" sz="2800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7361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달력 기능 확장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3076" name="Picture 4" descr="소스 이미지 보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08" y="1299424"/>
            <a:ext cx="7746647" cy="496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3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04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동작 과정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DCBA13-8D32-7FC7-DE52-7E48561606C1}"/>
              </a:ext>
            </a:extLst>
          </p:cNvPr>
          <p:cNvGrpSpPr/>
          <p:nvPr/>
        </p:nvGrpSpPr>
        <p:grpSpPr>
          <a:xfrm>
            <a:off x="445680" y="798743"/>
            <a:ext cx="10614615" cy="5852953"/>
            <a:chOff x="48516" y="771682"/>
            <a:chExt cx="10614615" cy="58529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84253C-1403-A0B5-E874-00B7971A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16" y="1320799"/>
              <a:ext cx="7442765" cy="525414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8D8B20-5675-B8FB-5BA1-78BB59777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5708" y="771682"/>
              <a:ext cx="5047423" cy="5852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588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bg1"/>
                </a:solidFill>
              </a:rPr>
              <a:t>06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2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945" y="1163337"/>
            <a:ext cx="8104881" cy="5527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28" y="1163337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86492"/>
                </a:solidFill>
              </a:rPr>
              <a:t>메인페이지</a:t>
            </a:r>
            <a:endParaRPr lang="en-US" altLang="ko-KR" dirty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(</a:t>
            </a:r>
            <a:r>
              <a:rPr lang="ko-KR" altLang="en-US" dirty="0">
                <a:solidFill>
                  <a:srgbClr val="086492"/>
                </a:solidFill>
              </a:rPr>
              <a:t>로그아웃상태</a:t>
            </a:r>
            <a:r>
              <a:rPr lang="en-US" altLang="ko-KR" dirty="0">
                <a:solidFill>
                  <a:srgbClr val="086492"/>
                </a:solidFill>
              </a:rPr>
              <a:t>)</a:t>
            </a:r>
            <a:endParaRPr lang="ko-KR" altLang="en-US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724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928" y="1002699"/>
            <a:ext cx="218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86492"/>
                </a:solidFill>
              </a:rPr>
              <a:t>UsrHomeController</a:t>
            </a:r>
            <a:endParaRPr lang="ko-KR" altLang="en-US" dirty="0">
              <a:solidFill>
                <a:srgbClr val="08649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07" y="1372031"/>
            <a:ext cx="8382482" cy="50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246" y="1088180"/>
            <a:ext cx="47965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86492"/>
                </a:solidFill>
              </a:rPr>
              <a:t>날씨정보 조회</a:t>
            </a:r>
            <a:endParaRPr lang="en-US" altLang="ko-KR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기상청 단기 예보 조회 서비스 오픈 </a:t>
            </a:r>
            <a:r>
              <a:rPr lang="en-US" altLang="ko-KR" dirty="0">
                <a:solidFill>
                  <a:srgbClr val="086492"/>
                </a:solidFill>
              </a:rPr>
              <a:t>API </a:t>
            </a:r>
            <a:r>
              <a:rPr lang="ko-KR" altLang="en-US" dirty="0">
                <a:solidFill>
                  <a:srgbClr val="086492"/>
                </a:solidFill>
              </a:rPr>
              <a:t>사용</a:t>
            </a:r>
            <a:endParaRPr lang="en-US" altLang="ko-KR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필수 요소</a:t>
            </a:r>
            <a:endParaRPr lang="en-US" altLang="ko-KR" dirty="0">
              <a:solidFill>
                <a:srgbClr val="08649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86492"/>
                </a:solidFill>
              </a:rPr>
              <a:t>위도</a:t>
            </a:r>
            <a:r>
              <a:rPr lang="en-US" altLang="ko-KR" dirty="0">
                <a:solidFill>
                  <a:srgbClr val="086492"/>
                </a:solidFill>
              </a:rPr>
              <a:t>, </a:t>
            </a:r>
            <a:r>
              <a:rPr lang="ko-KR" altLang="en-US" dirty="0">
                <a:solidFill>
                  <a:srgbClr val="086492"/>
                </a:solidFill>
              </a:rPr>
              <a:t>경도</a:t>
            </a:r>
            <a:endParaRPr lang="en-US" altLang="ko-KR" dirty="0">
              <a:solidFill>
                <a:srgbClr val="08649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86492"/>
                </a:solidFill>
              </a:rPr>
              <a:t>날짜</a:t>
            </a:r>
            <a:endParaRPr lang="en-US" altLang="ko-KR" dirty="0">
              <a:solidFill>
                <a:srgbClr val="086492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86492"/>
                </a:solidFill>
              </a:rPr>
              <a:t>시간</a:t>
            </a:r>
            <a:endParaRPr lang="en-US" altLang="ko-KR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351" y="1088180"/>
            <a:ext cx="52197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89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91" y="798743"/>
            <a:ext cx="3324225" cy="5953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679" y="798743"/>
            <a:ext cx="33242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692"/>
            <a:ext cx="12182674" cy="500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4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8295" y="599606"/>
            <a:ext cx="632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소스코드 </a:t>
            </a:r>
            <a:r>
              <a:rPr lang="en-US" altLang="ko-KR" dirty="0">
                <a:solidFill>
                  <a:schemeClr val="bg1"/>
                </a:solidFill>
              </a:rPr>
              <a:t>: https://github.com/casatoo/EducationManager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8295" y="1528187"/>
            <a:ext cx="884419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차례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동기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개발 환경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주요 기능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동작 과정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</a:rPr>
              <a:t>DB </a:t>
            </a:r>
            <a:r>
              <a:rPr lang="ko-KR" altLang="en-US" sz="2000" dirty="0">
                <a:solidFill>
                  <a:schemeClr val="bg1"/>
                </a:solidFill>
              </a:rPr>
              <a:t>설계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각 기능 소개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bg1"/>
                </a:solidFill>
              </a:rPr>
              <a:t>추가 될 기능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55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7" y="798743"/>
            <a:ext cx="4029075" cy="5753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154" y="2346555"/>
            <a:ext cx="49244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8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928" y="116333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86492"/>
                </a:solidFill>
              </a:rPr>
              <a:t>로그인 화면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69" y="3219285"/>
            <a:ext cx="4324350" cy="1209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469" y="1833234"/>
            <a:ext cx="4324350" cy="12096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144" y="4605336"/>
            <a:ext cx="4257675" cy="1228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1163337"/>
            <a:ext cx="37433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7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804" y="798743"/>
            <a:ext cx="7381875" cy="5772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28" y="1163337"/>
            <a:ext cx="39814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중복 로그인 방지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 입력 체크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입력 체크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서비스 단에 요청하여 보고서 형식으로 받아 결과를 출력</a:t>
            </a:r>
            <a:r>
              <a:rPr lang="en-US" altLang="ko-KR" sz="1400" dirty="0">
                <a:solidFill>
                  <a:srgbClr val="086492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86492"/>
                </a:solidFill>
              </a:rPr>
              <a:t>(</a:t>
            </a:r>
            <a:r>
              <a:rPr lang="ko-KR" altLang="en-US" sz="1400" dirty="0">
                <a:solidFill>
                  <a:srgbClr val="086492"/>
                </a:solidFill>
              </a:rPr>
              <a:t>아이디 또는 비밀번호 불일치 여부</a:t>
            </a:r>
            <a:r>
              <a:rPr lang="en-US" altLang="ko-KR" sz="1400" dirty="0">
                <a:solidFill>
                  <a:srgbClr val="086492"/>
                </a:solidFill>
              </a:rPr>
              <a:t>)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>
                <a:solidFill>
                  <a:srgbClr val="086492"/>
                </a:solidFill>
              </a:rPr>
              <a:t>afterLoginUri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는 로그인 페이지 접속 전 주소를 기억하여 로그인 후 접속 전 페이지로 돌아가도록 함</a:t>
            </a:r>
            <a:r>
              <a:rPr lang="en-US" altLang="ko-KR" sz="1400" dirty="0">
                <a:solidFill>
                  <a:srgbClr val="086492"/>
                </a:solidFill>
              </a:rPr>
              <a:t>.</a:t>
            </a:r>
            <a:endParaRPr lang="ko-KR" altLang="en-US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345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928" y="1163337"/>
            <a:ext cx="3981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MemberService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 </a:t>
            </a:r>
            <a:r>
              <a:rPr lang="ko-KR" altLang="en-US" sz="1400" dirty="0" err="1">
                <a:solidFill>
                  <a:srgbClr val="086492"/>
                </a:solidFill>
              </a:rPr>
              <a:t>일치여부</a:t>
            </a:r>
            <a:r>
              <a:rPr lang="ko-KR" altLang="en-US" sz="1400" dirty="0">
                <a:solidFill>
                  <a:srgbClr val="086492"/>
                </a:solidFill>
              </a:rPr>
              <a:t> 확인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탈퇴한 회원 여부 확인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체크</a:t>
            </a:r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(</a:t>
            </a:r>
            <a:r>
              <a:rPr lang="ko-KR" altLang="en-US" sz="1400" dirty="0">
                <a:solidFill>
                  <a:srgbClr val="086492"/>
                </a:solidFill>
              </a:rPr>
              <a:t>입력된 </a:t>
            </a:r>
            <a:r>
              <a:rPr lang="en-US" altLang="ko-KR" sz="1400" dirty="0">
                <a:solidFill>
                  <a:srgbClr val="086492"/>
                </a:solidFill>
              </a:rPr>
              <a:t>pw </a:t>
            </a:r>
            <a:r>
              <a:rPr lang="ko-KR" altLang="en-US" sz="1400" dirty="0">
                <a:solidFill>
                  <a:srgbClr val="086492"/>
                </a:solidFill>
              </a:rPr>
              <a:t>를 </a:t>
            </a:r>
            <a:r>
              <a:rPr lang="en-US" altLang="ko-KR" sz="1400" dirty="0">
                <a:solidFill>
                  <a:srgbClr val="086492"/>
                </a:solidFill>
              </a:rPr>
              <a:t>sha-256</a:t>
            </a:r>
            <a:r>
              <a:rPr lang="ko-KR" altLang="en-US" sz="1400" dirty="0">
                <a:solidFill>
                  <a:srgbClr val="086492"/>
                </a:solidFill>
              </a:rPr>
              <a:t>으로 암호화</a:t>
            </a:r>
            <a:r>
              <a:rPr lang="en-US" altLang="ko-KR" sz="1400" dirty="0">
                <a:solidFill>
                  <a:srgbClr val="086492"/>
                </a:solidFill>
              </a:rPr>
              <a:t>)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실패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성공 메시지 반환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167" y="1352876"/>
            <a:ext cx="6917077" cy="49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04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928" y="1163337"/>
            <a:ext cx="3981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MemberRepository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>
                <a:solidFill>
                  <a:srgbClr val="086492"/>
                </a:solidFill>
              </a:rPr>
              <a:t>loginId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조회해서 </a:t>
            </a:r>
            <a:r>
              <a:rPr lang="en-US" altLang="ko-KR" sz="1400" dirty="0">
                <a:solidFill>
                  <a:srgbClr val="086492"/>
                </a:solidFill>
              </a:rPr>
              <a:t>member </a:t>
            </a:r>
            <a:r>
              <a:rPr lang="ko-KR" altLang="en-US" sz="1400" dirty="0">
                <a:solidFill>
                  <a:srgbClr val="086492"/>
                </a:solidFill>
              </a:rPr>
              <a:t>객체 반환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81" y="1208938"/>
            <a:ext cx="3762375" cy="1123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81" y="2825134"/>
            <a:ext cx="3143250" cy="1076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9928" y="2825134"/>
            <a:ext cx="3981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>
                <a:solidFill>
                  <a:srgbClr val="086492"/>
                </a:solidFill>
              </a:rPr>
              <a:t>login.jsp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중복 로그인 방지 스크립트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81" y="4688779"/>
            <a:ext cx="4171950" cy="1238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9928" y="4830850"/>
            <a:ext cx="3981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VO/</a:t>
            </a:r>
            <a:r>
              <a:rPr lang="en-US" altLang="ko-KR" sz="1400" dirty="0" err="1">
                <a:solidFill>
                  <a:srgbClr val="086492"/>
                </a:solidFill>
              </a:rPr>
              <a:t>rq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세션에 로그인 정보 저장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80" y="1188733"/>
            <a:ext cx="5067300" cy="4981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654" y="1188732"/>
            <a:ext cx="50673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34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311" y="976833"/>
            <a:ext cx="3806581" cy="37329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476" y="4969927"/>
            <a:ext cx="4286250" cy="1181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928" y="1163337"/>
            <a:ext cx="39814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>
                <a:solidFill>
                  <a:srgbClr val="086492"/>
                </a:solidFill>
              </a:rPr>
              <a:t>login.jsp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찾기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이름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이메일을 입력하면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임시 패스워드를 조합하여 메일로 발송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27" y="3269714"/>
            <a:ext cx="54578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3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729" y="798743"/>
            <a:ext cx="5067300" cy="4981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28" y="1163337"/>
            <a:ext cx="3981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>
                <a:solidFill>
                  <a:srgbClr val="086492"/>
                </a:solidFill>
              </a:rPr>
              <a:t>login.jsp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 찾기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비밀번호 찾기 </a:t>
            </a:r>
            <a:r>
              <a:rPr lang="ko-KR" altLang="en-US" sz="1400" dirty="0" err="1">
                <a:solidFill>
                  <a:srgbClr val="086492"/>
                </a:solidFill>
              </a:rPr>
              <a:t>모달창</a:t>
            </a:r>
            <a:r>
              <a:rPr lang="ko-KR" altLang="en-US" sz="1400" dirty="0">
                <a:solidFill>
                  <a:srgbClr val="086492"/>
                </a:solidFill>
              </a:rPr>
              <a:t> 작동 함수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 찾기 비동기 처리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369" y="5862369"/>
            <a:ext cx="6038850" cy="704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1340" y="5169871"/>
            <a:ext cx="4278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>
                <a:solidFill>
                  <a:srgbClr val="086492"/>
                </a:solidFill>
              </a:rPr>
              <a:t>login.jsp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>
                <a:solidFill>
                  <a:srgbClr val="086492"/>
                </a:solidFill>
              </a:rPr>
              <a:t>모달창</a:t>
            </a:r>
            <a:r>
              <a:rPr lang="ko-KR" altLang="en-US" sz="1400" dirty="0">
                <a:solidFill>
                  <a:srgbClr val="086492"/>
                </a:solidFill>
              </a:rPr>
              <a:t> 외부 클릭 시 </a:t>
            </a:r>
            <a:r>
              <a:rPr lang="ko-KR" altLang="en-US" sz="1400" dirty="0" err="1">
                <a:solidFill>
                  <a:srgbClr val="086492"/>
                </a:solidFill>
              </a:rPr>
              <a:t>모달창이</a:t>
            </a:r>
            <a:r>
              <a:rPr lang="ko-KR" altLang="en-US" sz="1400" dirty="0">
                <a:solidFill>
                  <a:srgbClr val="086492"/>
                </a:solidFill>
              </a:rPr>
              <a:t> 종료되는 기능 구현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rgbClr val="086492"/>
                </a:solidFill>
              </a:rPr>
              <a:t>onclick</a:t>
            </a:r>
            <a:r>
              <a:rPr lang="en-US" altLang="ko-KR" dirty="0">
                <a:solidFill>
                  <a:srgbClr val="086492"/>
                </a:solidFill>
              </a:rPr>
              <a:t>="</a:t>
            </a:r>
            <a:r>
              <a:rPr lang="en-US" altLang="ko-KR" dirty="0" err="1">
                <a:solidFill>
                  <a:srgbClr val="086492"/>
                </a:solidFill>
              </a:rPr>
              <a:t>event.stopPropagation</a:t>
            </a:r>
            <a:r>
              <a:rPr lang="en-US" altLang="ko-KR" dirty="0">
                <a:solidFill>
                  <a:srgbClr val="086492"/>
                </a:solidFill>
              </a:rPr>
              <a:t>()“</a:t>
            </a:r>
          </a:p>
          <a:p>
            <a:r>
              <a:rPr lang="en-US" altLang="ko-KR" sz="1400" dirty="0">
                <a:solidFill>
                  <a:srgbClr val="086492"/>
                </a:solidFill>
              </a:rPr>
              <a:t>(</a:t>
            </a:r>
            <a:r>
              <a:rPr lang="ko-KR" altLang="en-US" sz="1400" dirty="0" err="1">
                <a:solidFill>
                  <a:srgbClr val="086492"/>
                </a:solidFill>
              </a:rPr>
              <a:t>자식요소</a:t>
            </a:r>
            <a:r>
              <a:rPr lang="ko-KR" altLang="en-US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 err="1">
                <a:solidFill>
                  <a:srgbClr val="086492"/>
                </a:solidFill>
              </a:rPr>
              <a:t>클릭시</a:t>
            </a:r>
            <a:r>
              <a:rPr lang="ko-KR" altLang="en-US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 err="1">
                <a:solidFill>
                  <a:srgbClr val="086492"/>
                </a:solidFill>
              </a:rPr>
              <a:t>부모요소가</a:t>
            </a:r>
            <a:r>
              <a:rPr lang="ko-KR" altLang="en-US" sz="1400" dirty="0">
                <a:solidFill>
                  <a:srgbClr val="086492"/>
                </a:solidFill>
              </a:rPr>
              <a:t> 동작하지 않도록 함</a:t>
            </a:r>
            <a:r>
              <a:rPr lang="en-US" altLang="ko-KR" sz="1400" dirty="0">
                <a:solidFill>
                  <a:srgbClr val="08649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2737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786" y="903700"/>
            <a:ext cx="8023260" cy="5209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221" y="1063128"/>
            <a:ext cx="39814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 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비밀번호 찾기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이름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이메일 일치 확인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모두 일치할 경우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이메일로 임시 비밀번호 전송하고</a:t>
            </a:r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데이터베이스를 임시비밀번호로 변경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71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22" y="106312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MemberService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비동기 아이디 찾기 메시지 전송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77" y="941208"/>
            <a:ext cx="65627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7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64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bg1"/>
                </a:solidFill>
              </a:rPr>
              <a:t>01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개발 동기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1515" y="4680744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학원에서 사용할 수 있는 학생 관리 프로그램입니다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067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860" y="1063128"/>
            <a:ext cx="6781800" cy="5267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222" y="106312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MemberService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찾기 후 이메일 전송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임시비밀번호 변경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7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25" y="1063128"/>
            <a:ext cx="4324350" cy="1257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28" y="106312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MemberRepository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아이디와 이메일로 일치하는 회원 찾기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2904490"/>
            <a:ext cx="4324350" cy="102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9928" y="304950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MemberRepository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변경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000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928" y="146952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회원가입 폼 양식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비동기 아이디 조회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97" y="2123439"/>
            <a:ext cx="5191125" cy="10096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97" y="3133089"/>
            <a:ext cx="5191125" cy="1009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97" y="4142739"/>
            <a:ext cx="5191125" cy="100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004" y="1150584"/>
            <a:ext cx="3909307" cy="52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65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프로필 사진 업로드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755" y="1134248"/>
            <a:ext cx="6312606" cy="55622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730" y="3097917"/>
            <a:ext cx="20859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0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프로필 이미지를 등록한 회원의 프로필 이미지 노출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88" y="912414"/>
            <a:ext cx="5826301" cy="5394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0" y="3031419"/>
            <a:ext cx="4462694" cy="263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7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798743"/>
            <a:ext cx="4876800" cy="5953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208" y="1134248"/>
            <a:ext cx="3332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Member/join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 중복 체크 비동기 조회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아이디를 </a:t>
            </a:r>
            <a:r>
              <a:rPr lang="en-US" altLang="ko-KR" sz="1400" dirty="0">
                <a:solidFill>
                  <a:srgbClr val="086492"/>
                </a:solidFill>
              </a:rPr>
              <a:t>2</a:t>
            </a:r>
            <a:r>
              <a:rPr lang="ko-KR" altLang="en-US" sz="1400" dirty="0">
                <a:solidFill>
                  <a:srgbClr val="086492"/>
                </a:solidFill>
              </a:rPr>
              <a:t>글자 이상 </a:t>
            </a:r>
            <a:r>
              <a:rPr lang="ko-KR" altLang="en-US" sz="1400" dirty="0" err="1">
                <a:solidFill>
                  <a:srgbClr val="086492"/>
                </a:solidFill>
              </a:rPr>
              <a:t>입력받도록</a:t>
            </a:r>
            <a:r>
              <a:rPr lang="ko-KR" altLang="en-US" sz="1400" dirty="0">
                <a:solidFill>
                  <a:srgbClr val="086492"/>
                </a:solidFill>
              </a:rPr>
              <a:t> 유도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>
                <a:solidFill>
                  <a:srgbClr val="086492"/>
                </a:solidFill>
              </a:rPr>
              <a:t>Lodash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를 사용하여 </a:t>
            </a:r>
            <a:r>
              <a:rPr lang="en-US" altLang="ko-KR" sz="1400" dirty="0">
                <a:solidFill>
                  <a:srgbClr val="086492"/>
                </a:solidFill>
              </a:rPr>
              <a:t>0.5</a:t>
            </a:r>
            <a:r>
              <a:rPr lang="ko-KR" altLang="en-US" sz="1400" dirty="0">
                <a:solidFill>
                  <a:srgbClr val="086492"/>
                </a:solidFill>
              </a:rPr>
              <a:t>초 이하의 입력속도에는 동작하지 않도록 함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4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229" y="1934467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Image size check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248" y="1934467"/>
            <a:ext cx="55721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03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CommonGenFileController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업로드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다운로드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267" y="1348845"/>
            <a:ext cx="79248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47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74" y="1727345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12" y="1847672"/>
            <a:ext cx="8106081" cy="368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79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MemberService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아이디 체크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이름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이메일 </a:t>
            </a:r>
            <a:r>
              <a:rPr lang="ko-KR" altLang="en-US" sz="1400" dirty="0" err="1">
                <a:solidFill>
                  <a:srgbClr val="086492"/>
                </a:solidFill>
              </a:rPr>
              <a:t>중복체크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해당되지 않을 경우 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비밀번호를 암호화 해서 회원가입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770" y="1134248"/>
            <a:ext cx="8467230" cy="37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8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bg1"/>
                </a:solidFill>
              </a:rPr>
              <a:t>02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개발 환경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83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3734" y="1310797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memberRepository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같은 아이디 가진 멤버 조회</a:t>
            </a:r>
            <a:r>
              <a:rPr lang="en-US" altLang="ko-KR" sz="1400" dirty="0">
                <a:solidFill>
                  <a:srgbClr val="086492"/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959" y="1310797"/>
            <a:ext cx="3771900" cy="1104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59" y="2592692"/>
            <a:ext cx="3867150" cy="1171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3734" y="2592692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이름과 이메일이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일치하는 멤버 조회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959" y="4422601"/>
            <a:ext cx="3819525" cy="1695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3734" y="4422601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회원 가입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56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Common / sidebar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로그인 후 </a:t>
            </a:r>
            <a:r>
              <a:rPr lang="en-US" altLang="ko-KR" sz="1400" dirty="0" err="1">
                <a:solidFill>
                  <a:srgbClr val="086492"/>
                </a:solidFill>
              </a:rPr>
              <a:t>authlevel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이 관리자 권한일 경우 관리자 페이지를 보여줌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로그인 상태인지 로그아웃 </a:t>
            </a:r>
            <a:r>
              <a:rPr lang="ko-KR" altLang="en-US" sz="1400" dirty="0" err="1">
                <a:solidFill>
                  <a:srgbClr val="086492"/>
                </a:solidFill>
              </a:rPr>
              <a:t>상태인지에</a:t>
            </a:r>
            <a:r>
              <a:rPr lang="ko-KR" altLang="en-US" sz="1400" dirty="0">
                <a:solidFill>
                  <a:srgbClr val="086492"/>
                </a:solidFill>
              </a:rPr>
              <a:t> 따라 로그인과 로그아웃 메뉴 보여줌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734" y="1205565"/>
            <a:ext cx="7710444" cy="40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23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Logout </a:t>
            </a:r>
            <a:r>
              <a:rPr lang="ko-KR" altLang="en-US" sz="1400" dirty="0">
                <a:solidFill>
                  <a:srgbClr val="086492"/>
                </a:solidFill>
              </a:rPr>
              <a:t>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929" y="1577041"/>
            <a:ext cx="4257675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150" y="1134248"/>
            <a:ext cx="1442172" cy="53067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48197" y="5799551"/>
            <a:ext cx="951978" cy="288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10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>
                <a:solidFill>
                  <a:srgbClr val="086492"/>
                </a:solidFill>
              </a:rPr>
              <a:t>로그인이</a:t>
            </a:r>
            <a:r>
              <a:rPr lang="ko-KR" altLang="en-US" sz="1400" dirty="0">
                <a:solidFill>
                  <a:srgbClr val="086492"/>
                </a:solidFill>
              </a:rPr>
              <a:t> 되지 </a:t>
            </a:r>
            <a:r>
              <a:rPr lang="ko-KR" altLang="en-US" sz="1400" dirty="0" err="1">
                <a:solidFill>
                  <a:srgbClr val="086492"/>
                </a:solidFill>
              </a:rPr>
              <a:t>않았을때는</a:t>
            </a:r>
            <a:r>
              <a:rPr lang="ko-KR" altLang="en-US" sz="1400" dirty="0">
                <a:solidFill>
                  <a:srgbClr val="086492"/>
                </a:solidFill>
              </a:rPr>
              <a:t> 작동하지 않도록 함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>
                <a:solidFill>
                  <a:srgbClr val="086492"/>
                </a:solidFill>
              </a:rPr>
              <a:t>Rq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객체에 로그아웃 명령 실행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76" y="1041115"/>
            <a:ext cx="6496050" cy="2486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776" y="4271179"/>
            <a:ext cx="3248025" cy="1171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4164468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VO/</a:t>
            </a:r>
            <a:r>
              <a:rPr lang="en-US" altLang="ko-KR" sz="1400" dirty="0" err="1">
                <a:solidFill>
                  <a:srgbClr val="086492"/>
                </a:solidFill>
              </a:rPr>
              <a:t>rq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세션에서 값 제거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70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7" y="1134248"/>
            <a:ext cx="3674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회원 정보 페이지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변경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회원정보 수정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탈퇴 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96" y="936977"/>
            <a:ext cx="3654345" cy="56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21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378" y="1134248"/>
            <a:ext cx="4566456" cy="32157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7" y="1134248"/>
            <a:ext cx="3674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비밀번호 변경 버튼 클릭 시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나타나는 비밀번호 입력 창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현재 비밀번호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새로운 비밀번호를 </a:t>
            </a:r>
            <a:r>
              <a:rPr lang="ko-KR" altLang="en-US" sz="1400" dirty="0" err="1">
                <a:solidFill>
                  <a:srgbClr val="086492"/>
                </a:solidFill>
              </a:rPr>
              <a:t>입력받아</a:t>
            </a:r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변경할 수 있다</a:t>
            </a:r>
            <a:r>
              <a:rPr lang="en-US" altLang="ko-KR" sz="1400" dirty="0">
                <a:solidFill>
                  <a:srgbClr val="086492"/>
                </a:solidFill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583" y="4460375"/>
            <a:ext cx="5181600" cy="1895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207" y="4928557"/>
            <a:ext cx="367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입력 받은 값이 없을 경우 나오는 메시지 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96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현재 비밀번호를 잘못 입력 했을 때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84" y="1134248"/>
            <a:ext cx="4333875" cy="1247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09" y="2907082"/>
            <a:ext cx="4324350" cy="121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653" y="3021093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비밀번호 수정이 성공했을 때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87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회원정보 수정 버튼을 눌렀을 때 활성화 되는 </a:t>
            </a:r>
            <a:r>
              <a:rPr lang="ko-KR" altLang="en-US" sz="1400" dirty="0" err="1">
                <a:solidFill>
                  <a:srgbClr val="086492"/>
                </a:solidFill>
              </a:rPr>
              <a:t>입력창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이름은 수정할 수 없다</a:t>
            </a:r>
            <a:r>
              <a:rPr lang="en-US" altLang="ko-KR" sz="1400" dirty="0">
                <a:solidFill>
                  <a:srgbClr val="086492"/>
                </a:solidFill>
              </a:rPr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701" y="798743"/>
            <a:ext cx="4203877" cy="584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89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입력란이 공백인 경우 나오는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14" y="1134248"/>
            <a:ext cx="5105400" cy="441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17" y="5544323"/>
            <a:ext cx="4305300" cy="1238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5544323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개인정보 수정 완료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63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탈퇴하기 버튼 클릭 시 확인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992" y="1279938"/>
            <a:ext cx="4286250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67" y="3110009"/>
            <a:ext cx="4257675" cy="121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3399831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탈퇴 처리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567" y="5059797"/>
            <a:ext cx="4295775" cy="1247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208" y="5218193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탈퇴 후 로그인 시도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6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02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개발 환경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129" y="147045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86492"/>
                </a:solidFill>
              </a:rPr>
              <a:t>개발 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928" y="2125362"/>
            <a:ext cx="44135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86492"/>
                </a:solidFill>
              </a:rPr>
              <a:t>- STS-4.15.2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git</a:t>
            </a:r>
            <a:r>
              <a:rPr lang="en-US" altLang="ko-KR" dirty="0">
                <a:solidFill>
                  <a:srgbClr val="086492"/>
                </a:solidFill>
              </a:rPr>
              <a:t> version 2.35.0.windows.1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XAMPP </a:t>
            </a:r>
            <a:r>
              <a:rPr lang="en-US" altLang="ko-KR" dirty="0" err="1">
                <a:solidFill>
                  <a:srgbClr val="086492"/>
                </a:solidFill>
              </a:rPr>
              <a:t>Mysql</a:t>
            </a:r>
            <a:r>
              <a:rPr lang="en-US" altLang="ko-KR" dirty="0">
                <a:solidFill>
                  <a:srgbClr val="086492"/>
                </a:solidFill>
              </a:rPr>
              <a:t> version 10.4.24.MariaDB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SQLyog</a:t>
            </a:r>
            <a:r>
              <a:rPr lang="en-US" altLang="ko-KR" dirty="0">
                <a:solidFill>
                  <a:srgbClr val="086492"/>
                </a:solidFill>
              </a:rPr>
              <a:t> community 64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Maven 4.0.0- chrome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codepen</a:t>
            </a:r>
            <a:endParaRPr lang="en-US" altLang="ko-KR" dirty="0">
              <a:solidFill>
                <a:srgbClr val="086492"/>
              </a:solidFill>
            </a:endParaRP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5102" y="147045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86492"/>
                </a:solidFill>
              </a:rPr>
              <a:t>기술 스택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87577" y="2150075"/>
            <a:ext cx="279454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86492"/>
                </a:solidFill>
              </a:rPr>
              <a:t>- jdbc4 version 1.16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jdk</a:t>
            </a:r>
            <a:r>
              <a:rPr lang="en-US" altLang="ko-KR" dirty="0">
                <a:solidFill>
                  <a:srgbClr val="086492"/>
                </a:solidFill>
              </a:rPr>
              <a:t> version 15.0.2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jquery</a:t>
            </a:r>
            <a:r>
              <a:rPr lang="en-US" altLang="ko-KR" dirty="0">
                <a:solidFill>
                  <a:srgbClr val="086492"/>
                </a:solidFill>
              </a:rPr>
              <a:t> 3.6.1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java version 17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jstl</a:t>
            </a:r>
            <a:r>
              <a:rPr lang="en-US" altLang="ko-KR" dirty="0">
                <a:solidFill>
                  <a:srgbClr val="086492"/>
                </a:solidFill>
              </a:rPr>
              <a:t> 1.2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lombok</a:t>
            </a:r>
            <a:r>
              <a:rPr lang="en-US" altLang="ko-KR" dirty="0">
                <a:solidFill>
                  <a:srgbClr val="086492"/>
                </a:solidFill>
              </a:rPr>
              <a:t> version 1.18.24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fullcalendar</a:t>
            </a:r>
            <a:r>
              <a:rPr lang="en-US" altLang="ko-KR" dirty="0">
                <a:solidFill>
                  <a:srgbClr val="086492"/>
                </a:solidFill>
              </a:rPr>
              <a:t> 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tailwind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ajax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javax.mail</a:t>
            </a:r>
            <a:r>
              <a:rPr lang="en-US" altLang="ko-KR" dirty="0">
                <a:solidFill>
                  <a:srgbClr val="086492"/>
                </a:solidFill>
              </a:rPr>
              <a:t> version 1.6.2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font-awesome 6.2.0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UNICONS 4.0.0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TOAST UI editor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58432" y="14704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86492"/>
                </a:solidFill>
              </a:rPr>
              <a:t>프레임 워크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28231" y="2125362"/>
            <a:ext cx="341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86492"/>
                </a:solidFill>
              </a:rPr>
              <a:t>- spring boot starter web 2.7.5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en-US" altLang="ko-KR" dirty="0" err="1">
                <a:solidFill>
                  <a:srgbClr val="086492"/>
                </a:solidFill>
              </a:rPr>
              <a:t>mybatis</a:t>
            </a:r>
            <a:r>
              <a:rPr lang="en-US" altLang="ko-KR" dirty="0">
                <a:solidFill>
                  <a:srgbClr val="086492"/>
                </a:solidFill>
              </a:rPr>
              <a:t> version 2.2.2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866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>
                <a:solidFill>
                  <a:srgbClr val="086492"/>
                </a:solidFill>
              </a:rPr>
              <a:t>userInfo.jsp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변경 또는 회원정보 수정 시 </a:t>
            </a:r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인증코드 생성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52" y="898951"/>
            <a:ext cx="3143250" cy="16478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52" y="2729035"/>
            <a:ext cx="5429250" cy="3743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1208" y="2729035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>
                <a:solidFill>
                  <a:srgbClr val="086492"/>
                </a:solidFill>
              </a:rPr>
              <a:t>userInfo.jsp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수정 버튼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회원정보 수정 버튼 클릭 시 폼을 변경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47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27" y="1134248"/>
            <a:ext cx="6800850" cy="3895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312" y="1225912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Member/</a:t>
            </a:r>
            <a:r>
              <a:rPr lang="en-US" altLang="ko-KR" sz="1400" dirty="0" err="1">
                <a:solidFill>
                  <a:srgbClr val="086492"/>
                </a:solidFill>
              </a:rPr>
              <a:t>userInfo.jsp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변경 취소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회원정보 수정 취소 버튼 클릭 시 폼 숨기기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비활성화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93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Form </a:t>
            </a:r>
            <a:r>
              <a:rPr lang="ko-KR" altLang="en-US" sz="1400" dirty="0">
                <a:solidFill>
                  <a:srgbClr val="086492"/>
                </a:solidFill>
              </a:rPr>
              <a:t>에서 보낸 인증코드 확인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기존 비밀번호 일치 여부 확인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비밀번호 변경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86" y="1029809"/>
            <a:ext cx="69246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MemberService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>
                <a:solidFill>
                  <a:srgbClr val="086492"/>
                </a:solidFill>
              </a:rPr>
              <a:t>입력받은</a:t>
            </a:r>
            <a:r>
              <a:rPr lang="ko-KR" altLang="en-US" sz="1400" dirty="0">
                <a:solidFill>
                  <a:srgbClr val="086492"/>
                </a:solidFill>
              </a:rPr>
              <a:t> 암호 </a:t>
            </a:r>
            <a:r>
              <a:rPr lang="en-US" altLang="ko-KR" sz="1400" dirty="0">
                <a:solidFill>
                  <a:srgbClr val="086492"/>
                </a:solidFill>
              </a:rPr>
              <a:t>sha-256</a:t>
            </a:r>
            <a:r>
              <a:rPr lang="ko-KR" altLang="en-US" sz="1400" dirty="0">
                <a:solidFill>
                  <a:srgbClr val="086492"/>
                </a:solidFill>
              </a:rPr>
              <a:t>으로 암호화 후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Repository</a:t>
            </a:r>
            <a:r>
              <a:rPr lang="ko-KR" altLang="en-US" sz="1400" dirty="0">
                <a:solidFill>
                  <a:srgbClr val="086492"/>
                </a:solidFill>
              </a:rPr>
              <a:t>에 데이터베이스 변경 요청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90" y="1134248"/>
            <a:ext cx="6733404" cy="26064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90" y="4032539"/>
            <a:ext cx="6683412" cy="2035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4032539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MemberRepository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Update </a:t>
            </a:r>
            <a:r>
              <a:rPr lang="ko-KR" altLang="en-US" sz="1400" dirty="0">
                <a:solidFill>
                  <a:srgbClr val="086492"/>
                </a:solidFill>
              </a:rPr>
              <a:t>쿼리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31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인증코드 확인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>
                <a:solidFill>
                  <a:srgbClr val="086492"/>
                </a:solidFill>
              </a:rPr>
              <a:t>입력값이</a:t>
            </a:r>
            <a:r>
              <a:rPr lang="ko-KR" altLang="en-US" sz="1400" dirty="0">
                <a:solidFill>
                  <a:srgbClr val="086492"/>
                </a:solidFill>
              </a:rPr>
              <a:t> 공백이거나 없는 경우 확인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Service </a:t>
            </a:r>
            <a:r>
              <a:rPr lang="ko-KR" altLang="en-US" sz="1400" dirty="0">
                <a:solidFill>
                  <a:srgbClr val="086492"/>
                </a:solidFill>
              </a:rPr>
              <a:t>단에 정보 변경 요청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실패 또는 성공 메시지 출력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792" y="1134248"/>
            <a:ext cx="8268998" cy="541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75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MemberService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이름과 이메일이 </a:t>
            </a:r>
            <a:r>
              <a:rPr lang="ko-KR" altLang="en-US" sz="1400" dirty="0" err="1">
                <a:solidFill>
                  <a:srgbClr val="086492"/>
                </a:solidFill>
              </a:rPr>
              <a:t>기존회원과</a:t>
            </a:r>
            <a:r>
              <a:rPr lang="ko-KR" altLang="en-US" sz="1400" dirty="0">
                <a:solidFill>
                  <a:srgbClr val="086492"/>
                </a:solidFill>
              </a:rPr>
              <a:t> 중복되는 경우</a:t>
            </a:r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실패 메시지와 함께 종료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Repository </a:t>
            </a:r>
            <a:r>
              <a:rPr lang="ko-KR" altLang="en-US" sz="1400" dirty="0">
                <a:solidFill>
                  <a:srgbClr val="086492"/>
                </a:solidFill>
              </a:rPr>
              <a:t>에 정보 수정 요청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18" y="1134248"/>
            <a:ext cx="8174182" cy="2809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18" y="4156796"/>
            <a:ext cx="5389418" cy="24592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4156796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MemberRepository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회원 정보 수정 업데이트 쿼리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98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928" y="1272793"/>
            <a:ext cx="3332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멀티 게시판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공지사항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자유게시판</a:t>
            </a:r>
            <a:r>
              <a:rPr lang="en-US" altLang="ko-KR" sz="1400" dirty="0">
                <a:solidFill>
                  <a:srgbClr val="086492"/>
                </a:solidFill>
              </a:rPr>
              <a:t>, Q&amp;A </a:t>
            </a:r>
            <a:r>
              <a:rPr lang="ko-KR" altLang="en-US" sz="1400" dirty="0">
                <a:solidFill>
                  <a:srgbClr val="086492"/>
                </a:solidFill>
              </a:rPr>
              <a:t>게시판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글 작성 버튼은 로그인 하지 않으면 보이지 않는다</a:t>
            </a:r>
            <a:r>
              <a:rPr lang="en-US" altLang="ko-KR" sz="1400" dirty="0">
                <a:solidFill>
                  <a:srgbClr val="086492"/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42" y="855111"/>
            <a:ext cx="5772717" cy="23126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940" y="3167802"/>
            <a:ext cx="5660855" cy="18287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042" y="4996601"/>
            <a:ext cx="5772717" cy="18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23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글 검색 기능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조건을 설정하지 않았을 때 제목과 내용으로 검색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870" y="798743"/>
            <a:ext cx="7151111" cy="2259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870" y="3253653"/>
            <a:ext cx="5172075" cy="1514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3253653"/>
            <a:ext cx="3332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검색 조건은 제목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내용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작성자 로 검색 가능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380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086492"/>
                </a:solidFill>
              </a:rPr>
              <a:t>페이징</a:t>
            </a:r>
            <a:r>
              <a:rPr lang="ko-KR" altLang="en-US" sz="1400" dirty="0">
                <a:solidFill>
                  <a:srgbClr val="086492"/>
                </a:solidFill>
              </a:rPr>
              <a:t> 처리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349" y="1316182"/>
            <a:ext cx="7843149" cy="46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66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Article/list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76" y="925656"/>
            <a:ext cx="7748029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6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bg1"/>
                </a:solidFill>
              </a:rPr>
              <a:t>03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주요 기능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242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게시판 조회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조건에 맞는 글을 서비스에 요청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>
                <a:solidFill>
                  <a:srgbClr val="086492"/>
                </a:solidFill>
              </a:rPr>
              <a:t>검색기록</a:t>
            </a:r>
            <a:r>
              <a:rPr lang="ko-KR" altLang="en-US" sz="1400" dirty="0">
                <a:solidFill>
                  <a:srgbClr val="086492"/>
                </a:solidFill>
              </a:rPr>
              <a:t> 유지와 페이징처리를 위해</a:t>
            </a:r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필요한 값을 </a:t>
            </a:r>
            <a:r>
              <a:rPr lang="en-US" altLang="ko-KR" sz="1400" dirty="0">
                <a:solidFill>
                  <a:srgbClr val="086492"/>
                </a:solidFill>
              </a:rPr>
              <a:t>model </a:t>
            </a:r>
            <a:r>
              <a:rPr lang="ko-KR" altLang="en-US" sz="1400" dirty="0">
                <a:solidFill>
                  <a:srgbClr val="086492"/>
                </a:solidFill>
              </a:rPr>
              <a:t>에 추가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43" y="1294100"/>
            <a:ext cx="8529657" cy="49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92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MemberService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Article Repository</a:t>
            </a:r>
            <a:r>
              <a:rPr lang="ko-KR" altLang="en-US" sz="1400" dirty="0">
                <a:solidFill>
                  <a:srgbClr val="086492"/>
                </a:solidFill>
              </a:rPr>
              <a:t>에 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조건에 맞는 </a:t>
            </a:r>
            <a:r>
              <a:rPr lang="ko-KR" altLang="en-US" sz="1400" dirty="0" err="1">
                <a:solidFill>
                  <a:srgbClr val="086492"/>
                </a:solidFill>
              </a:rPr>
              <a:t>게시글과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조건에 맞는 전체 </a:t>
            </a:r>
            <a:r>
              <a:rPr lang="ko-KR" altLang="en-US" sz="1400" dirty="0" err="1">
                <a:solidFill>
                  <a:srgbClr val="086492"/>
                </a:solidFill>
              </a:rPr>
              <a:t>게시글</a:t>
            </a:r>
            <a:r>
              <a:rPr lang="ko-KR" altLang="en-US" sz="1400" dirty="0">
                <a:solidFill>
                  <a:srgbClr val="086492"/>
                </a:solidFill>
              </a:rPr>
              <a:t> 수 요청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792" y="1134248"/>
            <a:ext cx="8488208" cy="1297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2" y="2796241"/>
            <a:ext cx="54578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63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Article repository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조건에 맞는 </a:t>
            </a:r>
            <a:r>
              <a:rPr lang="ko-KR" altLang="en-US" sz="1400" dirty="0" err="1">
                <a:solidFill>
                  <a:srgbClr val="086492"/>
                </a:solidFill>
              </a:rPr>
              <a:t>게시글</a:t>
            </a:r>
            <a:r>
              <a:rPr lang="ko-KR" altLang="en-US" sz="1400" dirty="0">
                <a:solidFill>
                  <a:srgbClr val="086492"/>
                </a:solidFill>
              </a:rPr>
              <a:t> 수를 조회하는 쿼리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5" y="962560"/>
            <a:ext cx="3371850" cy="3495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686" y="2272247"/>
            <a:ext cx="3314700" cy="43719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4584030"/>
            <a:ext cx="3332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Article repository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조건에 맞는 </a:t>
            </a:r>
            <a:r>
              <a:rPr lang="ko-KR" altLang="en-US" sz="1400" dirty="0" err="1">
                <a:solidFill>
                  <a:srgbClr val="086492"/>
                </a:solidFill>
              </a:rPr>
              <a:t>게시글을</a:t>
            </a:r>
            <a:r>
              <a:rPr lang="ko-KR" altLang="en-US" sz="1400" dirty="0">
                <a:solidFill>
                  <a:srgbClr val="086492"/>
                </a:solidFill>
              </a:rPr>
              <a:t> 조회하는 쿼리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61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글 작성 폼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TOAST UI editor </a:t>
            </a:r>
            <a:r>
              <a:rPr lang="ko-KR" altLang="en-US" sz="1400" dirty="0">
                <a:solidFill>
                  <a:srgbClr val="086492"/>
                </a:solidFill>
              </a:rPr>
              <a:t>를 사용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792" y="981512"/>
            <a:ext cx="7990742" cy="57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85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글 작성 완료 메시지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839" y="972416"/>
            <a:ext cx="4295775" cy="1200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8" y="2275962"/>
            <a:ext cx="6008543" cy="4374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3073884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글 작성 완료 후 작성된 글로 이동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418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364" y="204518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공지사항 작성 권한 부여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50" y="1086140"/>
            <a:ext cx="4333875" cy="1266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05" y="2352965"/>
            <a:ext cx="4304420" cy="42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50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508" y="1215700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공지사항 글 작성 권한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80" y="1228739"/>
            <a:ext cx="82105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05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Article / </a:t>
            </a:r>
            <a:r>
              <a:rPr lang="en-US" altLang="ko-KR" sz="1400" dirty="0" err="1">
                <a:solidFill>
                  <a:srgbClr val="086492"/>
                </a:solidFill>
              </a:rPr>
              <a:t>write.jsp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제목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내용 입력 체크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77" y="1134248"/>
            <a:ext cx="4762500" cy="4200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1134248"/>
            <a:ext cx="4305300" cy="11525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516" y="2561978"/>
            <a:ext cx="4286250" cy="12287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0" y="4065908"/>
            <a:ext cx="42862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4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요청이 오면 작성 폼으로 이동시킨다</a:t>
            </a:r>
            <a:r>
              <a:rPr lang="en-US" altLang="ko-KR" sz="1400" dirty="0">
                <a:solidFill>
                  <a:srgbClr val="086492"/>
                </a:solidFill>
              </a:rPr>
              <a:t>.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게시판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제목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내용 을 체크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>
                <a:solidFill>
                  <a:srgbClr val="086492"/>
                </a:solidFill>
              </a:rPr>
              <a:t>마크다운</a:t>
            </a:r>
            <a:r>
              <a:rPr lang="ko-KR" altLang="en-US" sz="1400" dirty="0">
                <a:solidFill>
                  <a:srgbClr val="086492"/>
                </a:solidFill>
              </a:rPr>
              <a:t> 언어 줄 바꿈 태그 변경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서비스에 글 등록 요청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마지막 글 등록 </a:t>
            </a:r>
            <a:r>
              <a:rPr lang="en-US" altLang="ko-KR" sz="1400" dirty="0">
                <a:solidFill>
                  <a:srgbClr val="086492"/>
                </a:solidFill>
              </a:rPr>
              <a:t>id </a:t>
            </a:r>
            <a:r>
              <a:rPr lang="ko-KR" altLang="en-US" sz="1400" dirty="0">
                <a:solidFill>
                  <a:srgbClr val="086492"/>
                </a:solidFill>
              </a:rPr>
              <a:t>가져와서 </a:t>
            </a:r>
            <a:r>
              <a:rPr lang="ko-KR" altLang="en-US" sz="1400" dirty="0" err="1">
                <a:solidFill>
                  <a:srgbClr val="086492"/>
                </a:solidFill>
              </a:rPr>
              <a:t>몇번</a:t>
            </a:r>
            <a:r>
              <a:rPr lang="ko-KR" altLang="en-US" sz="1400" dirty="0">
                <a:solidFill>
                  <a:srgbClr val="086492"/>
                </a:solidFill>
              </a:rPr>
              <a:t> 게시물이 생성 되었는지 표시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346" y="3787486"/>
            <a:ext cx="8077200" cy="2857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346" y="1405732"/>
            <a:ext cx="58007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62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ArticleService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>
                <a:solidFill>
                  <a:srgbClr val="086492"/>
                </a:solidFill>
              </a:rPr>
              <a:t>ArticleRepository</a:t>
            </a:r>
            <a:r>
              <a:rPr lang="ko-KR" altLang="en-US" sz="1400" dirty="0">
                <a:solidFill>
                  <a:srgbClr val="086492"/>
                </a:solidFill>
              </a:rPr>
              <a:t>에 글 등록 요청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마지막 </a:t>
            </a:r>
            <a:r>
              <a:rPr lang="ko-KR" altLang="en-US" sz="1400" dirty="0" err="1">
                <a:solidFill>
                  <a:srgbClr val="086492"/>
                </a:solidFill>
              </a:rPr>
              <a:t>게시글</a:t>
            </a:r>
            <a:r>
              <a:rPr lang="ko-KR" altLang="en-US" sz="1400" dirty="0">
                <a:solidFill>
                  <a:srgbClr val="086492"/>
                </a:solidFill>
              </a:rPr>
              <a:t> 번호 요청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862" y="1294533"/>
            <a:ext cx="7787528" cy="1171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862" y="2724520"/>
            <a:ext cx="3460968" cy="26361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8" y="3140156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ArticleRepository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글 작성 </a:t>
            </a:r>
            <a:r>
              <a:rPr lang="en-US" altLang="ko-KR" sz="1400" dirty="0">
                <a:solidFill>
                  <a:srgbClr val="086492"/>
                </a:solidFill>
              </a:rPr>
              <a:t>insert </a:t>
            </a:r>
            <a:r>
              <a:rPr lang="ko-KR" altLang="en-US" sz="1400" dirty="0" err="1">
                <a:solidFill>
                  <a:srgbClr val="086492"/>
                </a:solidFill>
              </a:rPr>
              <a:t>쿼리문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마지막 글 번호 조회 </a:t>
            </a:r>
            <a:r>
              <a:rPr lang="ko-KR" altLang="en-US" sz="1400" dirty="0" err="1">
                <a:solidFill>
                  <a:srgbClr val="086492"/>
                </a:solidFill>
              </a:rPr>
              <a:t>쿼리문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862" y="5619090"/>
            <a:ext cx="6276974" cy="8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1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03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주요기능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928" y="1322173"/>
            <a:ext cx="461536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086492"/>
                </a:solidFill>
              </a:rPr>
              <a:t>회원 관리 기능</a:t>
            </a:r>
            <a:endParaRPr lang="en-US" altLang="ko-KR" dirty="0">
              <a:solidFill>
                <a:srgbClr val="086492"/>
              </a:solidFill>
            </a:endParaRPr>
          </a:p>
          <a:p>
            <a:endParaRPr lang="en-US" altLang="ko-KR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회원가입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로그인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로그아웃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회원정보 수정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회원탈퇴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아이디 찾기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비밀번호 찾기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인증키 생성 이메일 전송</a:t>
            </a:r>
            <a:endParaRPr lang="en-US" altLang="ko-KR" dirty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	- </a:t>
            </a:r>
            <a:r>
              <a:rPr lang="ko-KR" altLang="en-US" dirty="0">
                <a:solidFill>
                  <a:srgbClr val="086492"/>
                </a:solidFill>
              </a:rPr>
              <a:t>프로필 사진 업로드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ko-KR" altLang="en-US" strike="sngStrike" dirty="0">
                <a:solidFill>
                  <a:srgbClr val="086492"/>
                </a:solidFill>
              </a:rPr>
              <a:t> </a:t>
            </a:r>
            <a:r>
              <a:rPr lang="en-US" altLang="ko-KR" strike="sngStrike" dirty="0">
                <a:solidFill>
                  <a:srgbClr val="086492"/>
                </a:solidFill>
              </a:rPr>
              <a:t>- </a:t>
            </a:r>
            <a:r>
              <a:rPr lang="ko-KR" altLang="en-US" strike="sngStrike" dirty="0">
                <a:solidFill>
                  <a:srgbClr val="086492"/>
                </a:solidFill>
              </a:rPr>
              <a:t>구글</a:t>
            </a:r>
            <a:r>
              <a:rPr lang="en-US" altLang="ko-KR" strike="sngStrike" dirty="0">
                <a:solidFill>
                  <a:srgbClr val="086492"/>
                </a:solidFill>
              </a:rPr>
              <a:t>, </a:t>
            </a:r>
            <a:r>
              <a:rPr lang="ko-KR" altLang="en-US" strike="sngStrike" dirty="0">
                <a:solidFill>
                  <a:srgbClr val="086492"/>
                </a:solidFill>
              </a:rPr>
              <a:t>네이버로 로그인</a:t>
            </a:r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endParaRPr lang="en-US" altLang="ko-KR" dirty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	- </a:t>
            </a:r>
            <a:r>
              <a:rPr lang="ko-KR" altLang="en-US" dirty="0">
                <a:solidFill>
                  <a:srgbClr val="086492"/>
                </a:solidFill>
              </a:rPr>
              <a:t>개인정보 조회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1528" y="1322173"/>
            <a:ext cx="40446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86492"/>
                </a:solidFill>
              </a:rPr>
              <a:t>2. </a:t>
            </a:r>
            <a:r>
              <a:rPr lang="ko-KR" altLang="en-US" dirty="0">
                <a:solidFill>
                  <a:srgbClr val="086492"/>
                </a:solidFill>
              </a:rPr>
              <a:t>멀티 게시판 기능</a:t>
            </a:r>
            <a:endParaRPr lang="en-US" altLang="ko-KR" dirty="0">
              <a:solidFill>
                <a:srgbClr val="086492"/>
              </a:solidFill>
            </a:endParaRPr>
          </a:p>
          <a:p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공지사항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자유게시판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strike="sngStrike" dirty="0">
                <a:solidFill>
                  <a:srgbClr val="086492"/>
                </a:solidFill>
              </a:rPr>
              <a:t>- </a:t>
            </a:r>
            <a:r>
              <a:rPr lang="ko-KR" altLang="en-US" strike="sngStrike" dirty="0">
                <a:solidFill>
                  <a:srgbClr val="086492"/>
                </a:solidFill>
              </a:rPr>
              <a:t>갤러리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>
                <a:solidFill>
                  <a:srgbClr val="086492"/>
                </a:solidFill>
              </a:rPr>
              <a:t>- CRUD </a:t>
            </a:r>
            <a:r>
              <a:rPr lang="ko-KR" altLang="en-US" dirty="0">
                <a:solidFill>
                  <a:srgbClr val="086492"/>
                </a:solidFill>
              </a:rPr>
              <a:t>기능 구현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 </a:t>
            </a:r>
            <a:r>
              <a:rPr lang="en-US" altLang="ko-KR" dirty="0">
                <a:solidFill>
                  <a:srgbClr val="086492"/>
                </a:solidFill>
              </a:rPr>
              <a:t>- CRUD </a:t>
            </a:r>
            <a:r>
              <a:rPr lang="ko-KR" altLang="en-US" dirty="0">
                <a:solidFill>
                  <a:srgbClr val="086492"/>
                </a:solidFill>
              </a:rPr>
              <a:t>권한 부여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키워드 검색 기능           </a:t>
            </a:r>
            <a:endParaRPr lang="en-US" altLang="ko-KR" dirty="0">
              <a:solidFill>
                <a:srgbClr val="086492"/>
              </a:solidFill>
            </a:endParaRPr>
          </a:p>
          <a:p>
            <a:r>
              <a:rPr lang="en-US" altLang="ko-KR" strike="sngStrike" dirty="0">
                <a:solidFill>
                  <a:srgbClr val="086492"/>
                </a:solidFill>
              </a:rPr>
              <a:t>	- </a:t>
            </a:r>
            <a:r>
              <a:rPr lang="ko-KR" altLang="en-US" strike="sngStrike" dirty="0">
                <a:solidFill>
                  <a:srgbClr val="086492"/>
                </a:solidFill>
              </a:rPr>
              <a:t>첨부파일 등록</a:t>
            </a:r>
            <a:r>
              <a:rPr lang="ko-KR" altLang="en-US" dirty="0">
                <a:solidFill>
                  <a:srgbClr val="086492"/>
                </a:solidFill>
              </a:rPr>
              <a:t>            </a:t>
            </a:r>
            <a:endParaRPr lang="en-US" altLang="ko-KR" dirty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	- </a:t>
            </a:r>
            <a:r>
              <a:rPr lang="ko-KR" altLang="en-US" dirty="0">
                <a:solidFill>
                  <a:srgbClr val="086492"/>
                </a:solidFill>
              </a:rPr>
              <a:t>사진 업로드 기능            </a:t>
            </a:r>
            <a:endParaRPr lang="en-US" altLang="ko-KR" dirty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	- </a:t>
            </a:r>
            <a:r>
              <a:rPr lang="ko-KR" altLang="en-US" dirty="0">
                <a:solidFill>
                  <a:srgbClr val="086492"/>
                </a:solidFill>
              </a:rPr>
              <a:t>댓글 작성 기능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 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추천 기능</a:t>
            </a:r>
          </a:p>
        </p:txBody>
      </p:sp>
    </p:spTree>
    <p:extLst>
      <p:ext uri="{BB962C8B-B14F-4D97-AF65-F5344CB8AC3E}">
        <p14:creationId xmlns:p14="http://schemas.microsoft.com/office/powerpoint/2010/main" val="894803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8" y="1134248"/>
            <a:ext cx="3332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글 조회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TOAST UI Viewer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글 정보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추천 기능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421" y="1134248"/>
            <a:ext cx="7134877" cy="41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50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136" y="1662646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댓글 작성 및 글 작성자의 화면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23" y="1278177"/>
            <a:ext cx="7592431" cy="10767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769" y="2540304"/>
            <a:ext cx="7528285" cy="10421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0136" y="2762488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댓글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작성 및 글 작성자가 </a:t>
            </a:r>
            <a:r>
              <a:rPr lang="ko-KR" altLang="en-US" sz="1400" dirty="0" err="1">
                <a:solidFill>
                  <a:srgbClr val="086492"/>
                </a:solidFill>
              </a:rPr>
              <a:t>아닌경우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623" y="4018398"/>
            <a:ext cx="7569309" cy="10576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0136" y="4393334"/>
            <a:ext cx="3332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댓글 작성자의 경우 수정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>
                <a:solidFill>
                  <a:srgbClr val="086492"/>
                </a:solidFill>
              </a:rPr>
              <a:t>삭제 가능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92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542" y="1134248"/>
            <a:ext cx="29331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글 추천 기능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비동기 작동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792" y="1134248"/>
            <a:ext cx="4438650" cy="1533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79" y="2767666"/>
            <a:ext cx="40290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75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207" y="1134248"/>
            <a:ext cx="35494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Article/detail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조회수 증가 스크립트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>
                <a:solidFill>
                  <a:srgbClr val="086492"/>
                </a:solidFill>
              </a:rPr>
              <a:t>SetTimeout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으로 글 조회 후 </a:t>
            </a:r>
            <a:r>
              <a:rPr lang="en-US" altLang="ko-KR" sz="1400" dirty="0">
                <a:solidFill>
                  <a:srgbClr val="086492"/>
                </a:solidFill>
              </a:rPr>
              <a:t>2</a:t>
            </a:r>
            <a:r>
              <a:rPr lang="ko-KR" altLang="en-US" sz="1400" dirty="0">
                <a:solidFill>
                  <a:srgbClr val="086492"/>
                </a:solidFill>
              </a:rPr>
              <a:t>초 뒤 증가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128" y="798743"/>
            <a:ext cx="7433546" cy="58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71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80" y="771683"/>
            <a:ext cx="6255054" cy="5997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7" y="1134248"/>
            <a:ext cx="3549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Article/detail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좋아요 버튼 비동기 스크립트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32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376" y="771683"/>
            <a:ext cx="6679048" cy="59986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207" y="1134248"/>
            <a:ext cx="3549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Article/detail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싫어요 버튼 비동기 스크립트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725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635" y="1134248"/>
            <a:ext cx="5122754" cy="5448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8577" y="1134248"/>
            <a:ext cx="4088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86492"/>
                </a:solidFill>
              </a:rPr>
              <a:t>Article/detail</a:t>
            </a: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좋아요</a:t>
            </a:r>
            <a:r>
              <a:rPr lang="en-US" altLang="ko-KR" sz="1400" dirty="0">
                <a:solidFill>
                  <a:srgbClr val="086492"/>
                </a:solidFill>
              </a:rPr>
              <a:t>, </a:t>
            </a:r>
            <a:r>
              <a:rPr lang="ko-KR" altLang="en-US" sz="1400" dirty="0" err="1">
                <a:solidFill>
                  <a:srgbClr val="086492"/>
                </a:solidFill>
              </a:rPr>
              <a:t>싫어요에</a:t>
            </a:r>
            <a:r>
              <a:rPr lang="ko-KR" altLang="en-US" sz="1400" dirty="0">
                <a:solidFill>
                  <a:srgbClr val="086492"/>
                </a:solidFill>
              </a:rPr>
              <a:t> 따른 글 색상 변경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로그인하지 않을 경우 작동하지 않도록 경고 메시지 출력 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061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articleContoller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Service </a:t>
            </a:r>
            <a:r>
              <a:rPr lang="ko-KR" altLang="en-US" sz="1400" dirty="0">
                <a:solidFill>
                  <a:srgbClr val="086492"/>
                </a:solidFill>
              </a:rPr>
              <a:t>에 글 조회 요청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308388"/>
            <a:ext cx="73628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006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377" y="1097303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5" y="888124"/>
            <a:ext cx="5019675" cy="1638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3129602"/>
            <a:ext cx="8277225" cy="581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3377" y="3199745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ReactionService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75" y="4618443"/>
            <a:ext cx="4476750" cy="800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376" y="4785445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commentService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857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210" y="1185743"/>
            <a:ext cx="3743325" cy="1333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10" y="2720542"/>
            <a:ext cx="3086100" cy="1952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8577" y="3281703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commentRepository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10" y="4986625"/>
            <a:ext cx="4114800" cy="1133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577" y="5245585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reactionRepository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7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03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주요기능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928" y="1322173"/>
            <a:ext cx="29851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86492"/>
                </a:solidFill>
              </a:rPr>
              <a:t>3. </a:t>
            </a:r>
            <a:r>
              <a:rPr lang="ko-KR" altLang="en-US" dirty="0">
                <a:solidFill>
                  <a:srgbClr val="086492"/>
                </a:solidFill>
              </a:rPr>
              <a:t>교육일정 관리 기능</a:t>
            </a:r>
            <a:endParaRPr lang="en-US" altLang="ko-KR" dirty="0">
              <a:solidFill>
                <a:srgbClr val="086492"/>
              </a:solidFill>
            </a:endParaRPr>
          </a:p>
          <a:p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캘린더 </a:t>
            </a:r>
            <a:r>
              <a:rPr lang="en-US" altLang="ko-KR" dirty="0">
                <a:solidFill>
                  <a:srgbClr val="086492"/>
                </a:solidFill>
              </a:rPr>
              <a:t>API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          - </a:t>
            </a:r>
            <a:r>
              <a:rPr lang="ko-KR" altLang="en-US" dirty="0">
                <a:solidFill>
                  <a:srgbClr val="086492"/>
                </a:solidFill>
              </a:rPr>
              <a:t>날씨 </a:t>
            </a:r>
            <a:r>
              <a:rPr lang="en-US" altLang="ko-KR" dirty="0">
                <a:solidFill>
                  <a:srgbClr val="086492"/>
                </a:solidFill>
              </a:rPr>
              <a:t>API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          - </a:t>
            </a:r>
            <a:r>
              <a:rPr lang="ko-KR" altLang="en-US" dirty="0">
                <a:solidFill>
                  <a:srgbClr val="086492"/>
                </a:solidFill>
              </a:rPr>
              <a:t>월간 일정 </a:t>
            </a:r>
            <a:r>
              <a:rPr lang="en-US" altLang="ko-KR" dirty="0">
                <a:solidFill>
                  <a:srgbClr val="086492"/>
                </a:solidFill>
              </a:rPr>
              <a:t>CRUD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          - </a:t>
            </a:r>
            <a:r>
              <a:rPr lang="ko-KR" altLang="en-US" dirty="0">
                <a:solidFill>
                  <a:srgbClr val="086492"/>
                </a:solidFill>
              </a:rPr>
              <a:t>일별 일정 </a:t>
            </a:r>
            <a:r>
              <a:rPr lang="en-US" altLang="ko-KR" dirty="0">
                <a:solidFill>
                  <a:srgbClr val="086492"/>
                </a:solidFill>
              </a:rPr>
              <a:t>CRUD</a:t>
            </a:r>
          </a:p>
          <a:p>
            <a:r>
              <a:rPr lang="en-US" altLang="ko-KR" dirty="0">
                <a:solidFill>
                  <a:srgbClr val="086492"/>
                </a:solidFill>
              </a:rPr>
              <a:t>          - </a:t>
            </a:r>
            <a:r>
              <a:rPr lang="ko-KR" altLang="en-US" dirty="0">
                <a:solidFill>
                  <a:srgbClr val="086492"/>
                </a:solidFill>
              </a:rPr>
              <a:t>교육일정 조회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strike="sngStrike" dirty="0">
                <a:solidFill>
                  <a:srgbClr val="086492"/>
                </a:solidFill>
              </a:rPr>
              <a:t>- </a:t>
            </a:r>
            <a:r>
              <a:rPr lang="ko-KR" altLang="en-US" strike="sngStrike" dirty="0">
                <a:solidFill>
                  <a:srgbClr val="086492"/>
                </a:solidFill>
              </a:rPr>
              <a:t>출석체크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08598" y="1322173"/>
            <a:ext cx="373211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86492"/>
                </a:solidFill>
              </a:rPr>
              <a:t>5. </a:t>
            </a:r>
            <a:r>
              <a:rPr lang="ko-KR" altLang="en-US" dirty="0">
                <a:solidFill>
                  <a:srgbClr val="086492"/>
                </a:solidFill>
              </a:rPr>
              <a:t>테이블 생성 출력 기능</a:t>
            </a:r>
            <a:endParaRPr lang="en-US" altLang="ko-KR" dirty="0">
              <a:solidFill>
                <a:srgbClr val="086492"/>
              </a:solidFill>
            </a:endParaRPr>
          </a:p>
          <a:p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strike="sngStrike" dirty="0">
                <a:solidFill>
                  <a:srgbClr val="086492"/>
                </a:solidFill>
              </a:rPr>
              <a:t>- </a:t>
            </a:r>
            <a:r>
              <a:rPr lang="ko-KR" altLang="en-US" strike="sngStrike" dirty="0">
                <a:solidFill>
                  <a:srgbClr val="086492"/>
                </a:solidFill>
              </a:rPr>
              <a:t>개인별 기록 테이블 생성</a:t>
            </a:r>
            <a:endParaRPr lang="en-US" altLang="ko-KR" strike="sngStrike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strike="sngStrike" dirty="0">
                <a:solidFill>
                  <a:srgbClr val="086492"/>
                </a:solidFill>
              </a:rPr>
              <a:t>- pdf </a:t>
            </a:r>
            <a:r>
              <a:rPr lang="ko-KR" altLang="en-US" strike="sngStrike" dirty="0">
                <a:solidFill>
                  <a:srgbClr val="086492"/>
                </a:solidFill>
              </a:rPr>
              <a:t>출력</a:t>
            </a:r>
            <a:endParaRPr lang="en-US" altLang="ko-KR" strike="sngStrike" dirty="0">
              <a:solidFill>
                <a:srgbClr val="086492"/>
              </a:solidFill>
            </a:endParaRPr>
          </a:p>
          <a:p>
            <a:br>
              <a:rPr lang="ko-KR" altLang="en-US" dirty="0">
                <a:solidFill>
                  <a:srgbClr val="086492"/>
                </a:solidFill>
              </a:rPr>
            </a:br>
            <a:r>
              <a:rPr lang="en-US" altLang="ko-KR" dirty="0">
                <a:solidFill>
                  <a:srgbClr val="086492"/>
                </a:solidFill>
              </a:rPr>
              <a:t>6. </a:t>
            </a:r>
            <a:r>
              <a:rPr lang="ko-KR" altLang="en-US" dirty="0">
                <a:solidFill>
                  <a:srgbClr val="086492"/>
                </a:solidFill>
              </a:rPr>
              <a:t>관리자 권한</a:t>
            </a:r>
            <a:endParaRPr lang="en-US" altLang="ko-KR" dirty="0">
              <a:solidFill>
                <a:srgbClr val="086492"/>
              </a:solidFill>
            </a:endParaRPr>
          </a:p>
          <a:p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 err="1">
                <a:solidFill>
                  <a:srgbClr val="086492"/>
                </a:solidFill>
              </a:rPr>
              <a:t>회원조회</a:t>
            </a:r>
            <a:endParaRPr lang="ko-KR" altLang="en-US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공지사항 권한 부여</a:t>
            </a:r>
            <a:endParaRPr lang="en-US" altLang="ko-KR" strike="sngStrike" dirty="0">
              <a:solidFill>
                <a:srgbClr val="086492"/>
              </a:solidFill>
            </a:endParaRP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교육일정 관리 권한</a:t>
            </a:r>
            <a:endParaRPr lang="en-US" altLang="ko-KR" dirty="0">
              <a:solidFill>
                <a:srgbClr val="086492"/>
              </a:solidFill>
            </a:endParaRPr>
          </a:p>
          <a:p>
            <a:endParaRPr lang="en-US" altLang="ko-KR" strike="sngStrike" dirty="0">
              <a:solidFill>
                <a:srgbClr val="086492"/>
              </a:solidFill>
            </a:endParaRPr>
          </a:p>
          <a:p>
            <a:r>
              <a:rPr lang="en-US" altLang="ko-KR" dirty="0">
                <a:solidFill>
                  <a:srgbClr val="086492"/>
                </a:solidFill>
              </a:rPr>
              <a:t>7. </a:t>
            </a:r>
            <a:r>
              <a:rPr lang="ko-KR" altLang="en-US" dirty="0">
                <a:solidFill>
                  <a:srgbClr val="086492"/>
                </a:solidFill>
              </a:rPr>
              <a:t>세팅</a:t>
            </a:r>
          </a:p>
          <a:p>
            <a:r>
              <a:rPr lang="ko-KR" altLang="en-US" dirty="0">
                <a:solidFill>
                  <a:srgbClr val="086492"/>
                </a:solidFill>
              </a:rPr>
              <a:t>          </a:t>
            </a:r>
            <a:r>
              <a:rPr lang="en-US" altLang="ko-KR" dirty="0">
                <a:solidFill>
                  <a:srgbClr val="086492"/>
                </a:solidFill>
              </a:rPr>
              <a:t>- </a:t>
            </a:r>
            <a:r>
              <a:rPr lang="ko-KR" altLang="en-US" dirty="0">
                <a:solidFill>
                  <a:srgbClr val="086492"/>
                </a:solidFill>
              </a:rPr>
              <a:t>홈페이지 테마 설정</a:t>
            </a:r>
          </a:p>
        </p:txBody>
      </p:sp>
    </p:spTree>
    <p:extLst>
      <p:ext uri="{BB962C8B-B14F-4D97-AF65-F5344CB8AC3E}">
        <p14:creationId xmlns:p14="http://schemas.microsoft.com/office/powerpoint/2010/main" val="543659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reactionController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회원이 아무 </a:t>
            </a:r>
            <a:r>
              <a:rPr lang="ko-KR" altLang="en-US" sz="1400" dirty="0" err="1">
                <a:solidFill>
                  <a:srgbClr val="086492"/>
                </a:solidFill>
              </a:rPr>
              <a:t>리엑션을</a:t>
            </a:r>
            <a:r>
              <a:rPr lang="ko-KR" altLang="en-US" sz="1400" dirty="0">
                <a:solidFill>
                  <a:srgbClr val="086492"/>
                </a:solidFill>
              </a:rPr>
              <a:t> 하지 </a:t>
            </a:r>
            <a:r>
              <a:rPr lang="ko-KR" altLang="en-US" sz="1400" dirty="0" err="1">
                <a:solidFill>
                  <a:srgbClr val="086492"/>
                </a:solidFill>
              </a:rPr>
              <a:t>않았을경우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또는 </a:t>
            </a:r>
            <a:r>
              <a:rPr lang="ko-KR" altLang="en-US" sz="1400" dirty="0" err="1">
                <a:solidFill>
                  <a:srgbClr val="086492"/>
                </a:solidFill>
              </a:rPr>
              <a:t>리엑션을</a:t>
            </a:r>
            <a:r>
              <a:rPr lang="ko-KR" altLang="en-US" sz="1400" dirty="0">
                <a:solidFill>
                  <a:srgbClr val="086492"/>
                </a:solidFill>
              </a:rPr>
              <a:t> 했지만 취소한 경우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644" y="955098"/>
            <a:ext cx="78390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93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99" y="1015711"/>
            <a:ext cx="6619875" cy="504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577" y="1134248"/>
            <a:ext cx="40880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reactionController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>
                <a:solidFill>
                  <a:srgbClr val="086492"/>
                </a:solidFill>
              </a:rPr>
              <a:t>좋아요를</a:t>
            </a:r>
            <a:r>
              <a:rPr lang="ko-KR" altLang="en-US" sz="1400" dirty="0">
                <a:solidFill>
                  <a:srgbClr val="086492"/>
                </a:solidFill>
              </a:rPr>
              <a:t> 눌렀을 경우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 err="1">
                <a:solidFill>
                  <a:srgbClr val="086492"/>
                </a:solidFill>
              </a:rPr>
              <a:t>싫어요를</a:t>
            </a:r>
            <a:r>
              <a:rPr lang="ko-KR" altLang="en-US" sz="1400" dirty="0">
                <a:solidFill>
                  <a:srgbClr val="086492"/>
                </a:solidFill>
              </a:rPr>
              <a:t> 눌렀을 경우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20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288582"/>
            <a:ext cx="5981700" cy="1076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3206469"/>
            <a:ext cx="8362950" cy="1171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8577" y="1134248"/>
            <a:ext cx="40880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ReactionService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처음 추천 기능을 사용했을 경우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이미 기능을 사용했을 때 변경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8566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928" y="1130704"/>
            <a:ext cx="4088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ReactionRepository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666" y="1045584"/>
            <a:ext cx="4067175" cy="1552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66" y="3576041"/>
            <a:ext cx="45910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898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commentController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3140280"/>
            <a:ext cx="7553325" cy="1419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636" y="4942831"/>
            <a:ext cx="6657975" cy="1381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36" y="983797"/>
            <a:ext cx="67818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905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928" y="1555573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commentService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306" y="1555573"/>
            <a:ext cx="58293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38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commentRepository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56" y="1027993"/>
            <a:ext cx="7229922" cy="53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887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608381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글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수정 페이지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307011"/>
            <a:ext cx="7540690" cy="50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04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articleController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6" y="1908259"/>
            <a:ext cx="5044898" cy="31841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984" y="1854238"/>
            <a:ext cx="6949016" cy="42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153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928" y="1454249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articleService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88" y="1608138"/>
            <a:ext cx="59436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5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340" y="407772"/>
            <a:ext cx="241604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0" b="1" dirty="0">
                <a:solidFill>
                  <a:schemeClr val="bg1"/>
                </a:solidFill>
              </a:rPr>
              <a:t>04</a:t>
            </a:r>
            <a:endParaRPr lang="ko-KR" altLang="en-US" sz="15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280842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동작 과정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-18236" y="3796742"/>
            <a:ext cx="3645242" cy="956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087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663" y="1122959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articleRepository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587" y="989599"/>
            <a:ext cx="6541450" cy="18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21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교육일정 페이지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 err="1">
                <a:solidFill>
                  <a:srgbClr val="086492"/>
                </a:solidFill>
              </a:rPr>
              <a:t>Fullcalendar</a:t>
            </a:r>
            <a:r>
              <a:rPr lang="en-US" altLang="ko-KR" sz="1400" dirty="0">
                <a:solidFill>
                  <a:srgbClr val="086492"/>
                </a:solidFill>
              </a:rPr>
              <a:t> API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043710"/>
            <a:ext cx="7669539" cy="531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11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86492"/>
                </a:solidFill>
              </a:rPr>
              <a:t>Calendar.jsp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en-US" altLang="ko-KR" sz="1400" dirty="0">
                <a:solidFill>
                  <a:srgbClr val="086492"/>
                </a:solidFill>
              </a:rPr>
              <a:t>Ajax </a:t>
            </a:r>
            <a:r>
              <a:rPr lang="ko-KR" altLang="en-US" sz="1400" dirty="0">
                <a:solidFill>
                  <a:srgbClr val="086492"/>
                </a:solidFill>
              </a:rPr>
              <a:t>로</a:t>
            </a:r>
            <a:r>
              <a:rPr lang="en-US" altLang="ko-KR" sz="1400" dirty="0">
                <a:solidFill>
                  <a:srgbClr val="086492"/>
                </a:solidFill>
              </a:rPr>
              <a:t> </a:t>
            </a:r>
            <a:r>
              <a:rPr lang="ko-KR" altLang="en-US" sz="1400" dirty="0">
                <a:solidFill>
                  <a:srgbClr val="086492"/>
                </a:solidFill>
              </a:rPr>
              <a:t>교육과정을 불러와서 달력에 표현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246" y="1134248"/>
            <a:ext cx="6781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34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관리자 권한 이상은 새 교육과정을 </a:t>
            </a:r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추가할 수 있다</a:t>
            </a:r>
            <a:r>
              <a:rPr lang="en-US" altLang="ko-KR" sz="1400" dirty="0">
                <a:solidFill>
                  <a:srgbClr val="086492"/>
                </a:solidFill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636" y="1134248"/>
            <a:ext cx="7187142" cy="50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834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새 교육과정 추가 </a:t>
            </a:r>
            <a:r>
              <a:rPr lang="ko-KR" altLang="en-US" sz="1400" dirty="0" err="1">
                <a:solidFill>
                  <a:srgbClr val="086492"/>
                </a:solidFill>
              </a:rPr>
              <a:t>모달창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72" y="1134248"/>
            <a:ext cx="5288793" cy="50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2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추가된 과정은 달력에 반영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1" y="1261655"/>
            <a:ext cx="7492294" cy="528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089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8577" y="1134248"/>
            <a:ext cx="4088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교육과정 상세보기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관리자 권한 화면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511" y="1134248"/>
            <a:ext cx="7448827" cy="525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652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34" y="1230489"/>
            <a:ext cx="7344315" cy="5176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577" y="1134248"/>
            <a:ext cx="4088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교육과정 상세보기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로그아웃화면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386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833" y="1134248"/>
            <a:ext cx="7184150" cy="50635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577" y="1134248"/>
            <a:ext cx="40880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교육과정 상세보기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일반회원 화면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29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16" y="135924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86492"/>
                </a:solidFill>
              </a:rPr>
              <a:t>05</a:t>
            </a:r>
            <a:endParaRPr lang="ko-KR" altLang="en-US" sz="2000" b="1" dirty="0">
              <a:solidFill>
                <a:srgbClr val="08649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340" y="162984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086492"/>
                </a:solidFill>
              </a:rPr>
              <a:t>각 기능 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618085"/>
            <a:ext cx="12192000" cy="98607"/>
          </a:xfrm>
          <a:prstGeom prst="rect">
            <a:avLst/>
          </a:prstGeom>
          <a:solidFill>
            <a:srgbClr val="0864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649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245" y="2303799"/>
            <a:ext cx="6047316" cy="4262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8577" y="1134248"/>
            <a:ext cx="40880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86492"/>
                </a:solidFill>
              </a:rPr>
              <a:t>교육과정 상세보기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수정하기</a:t>
            </a:r>
            <a:endParaRPr lang="en-US" altLang="ko-KR" sz="1400" dirty="0">
              <a:solidFill>
                <a:srgbClr val="086492"/>
              </a:solidFill>
            </a:endParaRPr>
          </a:p>
          <a:p>
            <a:endParaRPr lang="en-US" altLang="ko-KR" sz="1400" dirty="0">
              <a:solidFill>
                <a:srgbClr val="086492"/>
              </a:solidFill>
            </a:endParaRPr>
          </a:p>
          <a:p>
            <a:r>
              <a:rPr lang="ko-KR" altLang="en-US" sz="1400" dirty="0">
                <a:solidFill>
                  <a:srgbClr val="086492"/>
                </a:solidFill>
              </a:rPr>
              <a:t>등록일 외에 수정 가능</a:t>
            </a:r>
            <a:endParaRPr lang="en-US" altLang="ko-KR" sz="1400" dirty="0">
              <a:solidFill>
                <a:srgbClr val="08649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70" y="852667"/>
            <a:ext cx="4352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1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1830</Words>
  <Application>Microsoft Office PowerPoint</Application>
  <PresentationFormat>와이드스크린</PresentationFormat>
  <Paragraphs>715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120</vt:i4>
      </vt:variant>
    </vt:vector>
  </HeadingPairs>
  <TitlesOfParts>
    <vt:vector size="125" baseType="lpstr">
      <vt:lpstr>맑은 고딕</vt:lpstr>
      <vt:lpstr>Arial</vt:lpstr>
      <vt:lpstr>Consolas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BOOT 를 사용한 학원관리 웹 포트폴리오 </dc:title>
  <dc:creator>김민식</dc:creator>
  <cp:lastModifiedBy>kim minsik</cp:lastModifiedBy>
  <cp:revision>96</cp:revision>
  <dcterms:created xsi:type="dcterms:W3CDTF">2022-12-08T12:56:44Z</dcterms:created>
  <dcterms:modified xsi:type="dcterms:W3CDTF">2022-12-13T03:02:35Z</dcterms:modified>
</cp:coreProperties>
</file>